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6" r:id="rId9"/>
    <p:sldId id="267" r:id="rId10"/>
    <p:sldId id="262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20A2DE-E969-4174-9997-F965B232FE7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1C0A7-B416-437C-B375-9530DBA72A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Utilizing Topographic Finance to Understand Volatility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Dr. Paul Cottrell</a:t>
            </a:r>
          </a:p>
          <a:p>
            <a:r>
              <a:rPr lang="en-US" sz="2000" i="1" dirty="0" smtClean="0"/>
              <a:t>Company: Reykjavik</a:t>
            </a: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Price dynamics can be described and forecasted utilizing a bi-harmonic </a:t>
            </a:r>
            <a:r>
              <a:rPr lang="en-US" dirty="0" err="1" smtClean="0"/>
              <a:t>spline</a:t>
            </a:r>
            <a:r>
              <a:rPr lang="en-US" dirty="0" smtClean="0"/>
              <a:t> interpolation methodology.</a:t>
            </a:r>
          </a:p>
          <a:p>
            <a:r>
              <a:rPr lang="en-US" dirty="0" smtClean="0"/>
              <a:t>PDF and CDF graphs can help with determining the probability of changes in volatility and drift.</a:t>
            </a:r>
          </a:p>
          <a:p>
            <a:r>
              <a:rPr lang="en-US" dirty="0" smtClean="0"/>
              <a:t>Future Studies</a:t>
            </a:r>
          </a:p>
          <a:p>
            <a:pPr lvl="1"/>
            <a:r>
              <a:rPr lang="en-US" dirty="0" smtClean="0"/>
              <a:t>Utilizing GARCH methods in improving volatility prediction.</a:t>
            </a:r>
          </a:p>
          <a:p>
            <a:pPr lvl="1"/>
            <a:r>
              <a:rPr lang="en-US" dirty="0" smtClean="0"/>
              <a:t>Develop methods to improve volatility spiking	</a:t>
            </a:r>
          </a:p>
          <a:p>
            <a:pPr lvl="2"/>
            <a:r>
              <a:rPr lang="en-US" dirty="0" smtClean="0"/>
              <a:t>Probabilities between certain regime switches</a:t>
            </a:r>
          </a:p>
          <a:p>
            <a:pPr lvl="1"/>
            <a:r>
              <a:rPr lang="en-US" dirty="0" smtClean="0"/>
              <a:t>Utilization of artificial intelligence </a:t>
            </a:r>
          </a:p>
          <a:p>
            <a:pPr lvl="2"/>
            <a:r>
              <a:rPr lang="en-US" dirty="0" smtClean="0"/>
              <a:t>Using cortical computing for learning to predict price dynamics.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Black, F., &amp; </a:t>
            </a:r>
            <a:r>
              <a:rPr lang="en-US" dirty="0" err="1" smtClean="0"/>
              <a:t>Scholes</a:t>
            </a:r>
            <a:r>
              <a:rPr lang="en-US" dirty="0" smtClean="0"/>
              <a:t>, M. (1973). The valuation of options and corporate liabilities. </a:t>
            </a:r>
            <a:r>
              <a:rPr lang="en-US" i="1" dirty="0" smtClean="0"/>
              <a:t>Journal of Political Economy</a:t>
            </a:r>
            <a:r>
              <a:rPr lang="en-US" dirty="0" smtClean="0"/>
              <a:t>, </a:t>
            </a:r>
            <a:r>
              <a:rPr lang="en-US" i="1" dirty="0" smtClean="0"/>
              <a:t>81</a:t>
            </a:r>
            <a:r>
              <a:rPr lang="en-US" dirty="0" smtClean="0"/>
              <a:t>(1), 637–654.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Cottrell, P. (2015). </a:t>
            </a:r>
            <a:r>
              <a:rPr lang="en-US" i="1" dirty="0" smtClean="0"/>
              <a:t>Dynamically hedging oil and currency futures using receding horizontal control and stochastic programming </a:t>
            </a:r>
            <a:r>
              <a:rPr lang="en-US" dirty="0" smtClean="0"/>
              <a:t>(Doctoral dissertation)</a:t>
            </a:r>
            <a:r>
              <a:rPr lang="en-US" i="1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Mandelbrot, B. B., &amp; Hudson, R. L. (2004).  </a:t>
            </a:r>
            <a:r>
              <a:rPr lang="en-US" i="1" dirty="0" smtClean="0"/>
              <a:t>The (</a:t>
            </a:r>
            <a:r>
              <a:rPr lang="en-US" i="1" dirty="0" err="1" smtClean="0"/>
              <a:t>mis</a:t>
            </a:r>
            <a:r>
              <a:rPr lang="en-US" i="1" dirty="0" smtClean="0"/>
              <a:t>)behavior of markets: A fractal view of risk, ruin, and reward</a:t>
            </a:r>
            <a:r>
              <a:rPr lang="en-US" dirty="0" smtClean="0"/>
              <a:t>.  New York, NY: Basic Books.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Soros, G. (2003). </a:t>
            </a:r>
            <a:r>
              <a:rPr lang="en-US" i="1" dirty="0" smtClean="0"/>
              <a:t>The alchemy of finance</a:t>
            </a:r>
            <a:r>
              <a:rPr lang="en-US" dirty="0" smtClean="0"/>
              <a:t>. Hoboken, NJ: John Wiley &amp; Sons, Inc.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Thaler</a:t>
            </a:r>
            <a:r>
              <a:rPr lang="en-US" dirty="0" smtClean="0"/>
              <a:t>, R. H. (1993). </a:t>
            </a:r>
            <a:r>
              <a:rPr lang="en-US" i="1" dirty="0" smtClean="0"/>
              <a:t>Advances in behavioral finance</a:t>
            </a:r>
            <a:r>
              <a:rPr lang="en-US" dirty="0" smtClean="0"/>
              <a:t>. New York: Russell Sage Foundation.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 and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Paul Cottrell</a:t>
            </a:r>
          </a:p>
          <a:p>
            <a:pPr lvl="1"/>
            <a:r>
              <a:rPr lang="en-US" dirty="0" smtClean="0"/>
              <a:t>pauledwardcottrell@gmail.com</a:t>
            </a:r>
          </a:p>
          <a:p>
            <a:pPr lvl="1"/>
            <a:r>
              <a:rPr lang="en-US" dirty="0" smtClean="0"/>
              <a:t>www.the-studio-reykjavik.com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paulcottrell</a:t>
            </a:r>
            <a:r>
              <a:rPr lang="en-US" dirty="0" smtClean="0"/>
              <a:t> (Twitter)</a:t>
            </a:r>
          </a:p>
          <a:p>
            <a:pPr lvl="1"/>
            <a:r>
              <a:rPr lang="en-US" dirty="0" smtClean="0"/>
              <a:t>Paul Cottrell (YouTube)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cha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322581"/>
            <a:ext cx="1676400" cy="215441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299" t="22917" r="71889" b="42708"/>
          <a:stretch>
            <a:fillRect/>
          </a:stretch>
        </p:blipFill>
        <p:spPr bwMode="auto">
          <a:xfrm>
            <a:off x="4793674" y="4343400"/>
            <a:ext cx="1759526" cy="21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500" b="7500"/>
          <a:stretch>
            <a:fillRect/>
          </a:stretch>
        </p:blipFill>
        <p:spPr bwMode="auto">
          <a:xfrm>
            <a:off x="609600" y="42672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267200"/>
            <a:ext cx="171037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922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Topographic finance is the study of surfaces to describe financial systems in multiple dimensions.</a:t>
            </a:r>
          </a:p>
          <a:p>
            <a:r>
              <a:rPr lang="en-US" dirty="0" smtClean="0"/>
              <a:t>The problem with finance and economics</a:t>
            </a:r>
          </a:p>
          <a:p>
            <a:pPr lvl="1"/>
            <a:r>
              <a:rPr lang="en-US" dirty="0" smtClean="0"/>
              <a:t>What is actually governing the price dynamics?</a:t>
            </a:r>
          </a:p>
          <a:p>
            <a:r>
              <a:rPr lang="en-US" dirty="0" smtClean="0"/>
              <a:t>Price dynamics are behavioral and do not exhibit a rational maximization of a utility function (Mandelbrot and Hudson, 2004)</a:t>
            </a:r>
          </a:p>
          <a:p>
            <a:r>
              <a:rPr lang="en-US" dirty="0" smtClean="0"/>
              <a:t>How to understand the inherited uncertainty</a:t>
            </a:r>
          </a:p>
          <a:p>
            <a:pPr lvl="1"/>
            <a:r>
              <a:rPr lang="en-US" dirty="0" smtClean="0"/>
              <a:t>Volatility dynamics</a:t>
            </a:r>
            <a:endParaRPr lang="en-US" dirty="0"/>
          </a:p>
        </p:txBody>
      </p:sp>
      <p:pic>
        <p:nvPicPr>
          <p:cNvPr id="5" name="Picture 4" descr="Photo Sep 13, 3 18 4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038600"/>
            <a:ext cx="2805659" cy="1764383"/>
          </a:xfrm>
          <a:prstGeom prst="rect">
            <a:avLst/>
          </a:prstGeom>
        </p:spPr>
      </p:pic>
      <p:pic>
        <p:nvPicPr>
          <p:cNvPr id="6" name="Picture 5" descr="Photo Sep 13, 3 19 18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2849233" cy="2157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Reflexivity can be defined as a theory describing a feedback mechanism on a particular system, whereby certain conditions might magnify effects or diminish them (Cottrell and </a:t>
            </a:r>
            <a:r>
              <a:rPr lang="en-US" dirty="0" err="1" smtClean="0"/>
              <a:t>Ungolo</a:t>
            </a:r>
            <a:r>
              <a:rPr lang="en-US" dirty="0" smtClean="0"/>
              <a:t>, 2015).</a:t>
            </a:r>
          </a:p>
          <a:p>
            <a:r>
              <a:rPr lang="en-US" dirty="0" smtClean="0"/>
              <a:t>By utilizing symbols to represent direction and certain factors one can describe price dynamic in currency markets (Soros, 2003).</a:t>
            </a:r>
          </a:p>
          <a:p>
            <a:r>
              <a:rPr lang="en-US" dirty="0" smtClean="0"/>
              <a:t>Irrational investors can be framed as a source of risk by defining the amount of holdings of an asset for a rational and irrational investor (</a:t>
            </a:r>
            <a:r>
              <a:rPr lang="en-US" dirty="0" err="1" smtClean="0"/>
              <a:t>Thaler</a:t>
            </a:r>
            <a:r>
              <a:rPr lang="en-US" dirty="0" smtClean="0"/>
              <a:t>, 1993).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400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Options can be modeled using Brownian motion systems, whereby drift and volatility parameters are part of the Black–</a:t>
            </a:r>
            <a:r>
              <a:rPr lang="en-US" dirty="0" err="1" smtClean="0"/>
              <a:t>Scholes</a:t>
            </a:r>
            <a:r>
              <a:rPr lang="en-US" dirty="0" smtClean="0"/>
              <a:t> model (Black and </a:t>
            </a:r>
            <a:r>
              <a:rPr lang="en-US" dirty="0" err="1" smtClean="0"/>
              <a:t>Scholes</a:t>
            </a:r>
            <a:r>
              <a:rPr lang="en-US" dirty="0" smtClean="0"/>
              <a:t>, 1973).</a:t>
            </a:r>
          </a:p>
          <a:p>
            <a:r>
              <a:rPr lang="en-US" dirty="0" smtClean="0"/>
              <a:t>Understanding the probabilities of the state-space we can improve on the forecasting of volatility near term  when using a receding horizontal control and stochastic programming method (Cottrell, 2015).</a:t>
            </a:r>
          </a:p>
          <a:p>
            <a:endParaRPr lang="en-US" dirty="0"/>
          </a:p>
        </p:txBody>
      </p:sp>
      <p:pic>
        <p:nvPicPr>
          <p:cNvPr id="5" name="Picture 4" descr="Photo Sep 13, 3 21 55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514600"/>
            <a:ext cx="3098800" cy="1739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Longitudinal study</a:t>
            </a:r>
          </a:p>
          <a:p>
            <a:r>
              <a:rPr lang="en-US" dirty="0" smtClean="0"/>
              <a:t>Independent Variables</a:t>
            </a:r>
          </a:p>
          <a:p>
            <a:pPr lvl="1"/>
            <a:r>
              <a:rPr lang="en-US" dirty="0" smtClean="0"/>
              <a:t>Drift and Time</a:t>
            </a:r>
          </a:p>
          <a:p>
            <a:r>
              <a:rPr lang="en-US" dirty="0" smtClean="0"/>
              <a:t>Dependent Variable</a:t>
            </a:r>
          </a:p>
          <a:p>
            <a:pPr lvl="1"/>
            <a:r>
              <a:rPr lang="en-US" dirty="0" smtClean="0"/>
              <a:t>Volatility</a:t>
            </a:r>
          </a:p>
          <a:p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S&amp;P 500, West Texas Intermediate (WTI), and 10-year Treasury</a:t>
            </a:r>
          </a:p>
          <a:p>
            <a:r>
              <a:rPr lang="en-US" dirty="0" smtClean="0"/>
              <a:t>Bi-harmonic surfacing is different than volatility surfacing of options.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Daily closings from November 3</a:t>
            </a:r>
            <a:r>
              <a:rPr lang="en-US" baseline="30000" dirty="0" smtClean="0"/>
              <a:t>rd</a:t>
            </a:r>
            <a:r>
              <a:rPr lang="en-US" dirty="0" smtClean="0"/>
              <a:t> , 2014 to February 27</a:t>
            </a:r>
            <a:r>
              <a:rPr lang="en-US" baseline="30000" dirty="0" smtClean="0"/>
              <a:t>th</a:t>
            </a:r>
            <a:r>
              <a:rPr lang="en-US" dirty="0" smtClean="0"/>
              <a:t>, 2015.</a:t>
            </a:r>
          </a:p>
          <a:p>
            <a:pPr lvl="1"/>
            <a:r>
              <a:rPr lang="en-US" dirty="0" smtClean="0"/>
              <a:t>From Federal Reserve Economic Data (FRED)</a:t>
            </a:r>
          </a:p>
          <a:p>
            <a:pPr lvl="1"/>
            <a:r>
              <a:rPr lang="en-US" dirty="0" smtClean="0"/>
              <a:t>85 observations for each asset in consideration.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Calculate</a:t>
            </a:r>
          </a:p>
          <a:p>
            <a:pPr lvl="2"/>
            <a:r>
              <a:rPr lang="en-US" dirty="0" smtClean="0"/>
              <a:t>Log-returns (5-day moving window)</a:t>
            </a:r>
          </a:p>
          <a:p>
            <a:pPr lvl="2"/>
            <a:r>
              <a:rPr lang="en-US" dirty="0" smtClean="0"/>
              <a:t>Volatility (5-day moving window)</a:t>
            </a:r>
          </a:p>
          <a:p>
            <a:pPr lvl="2"/>
            <a:r>
              <a:rPr lang="en-US" dirty="0" smtClean="0"/>
              <a:t>Drift (5-day moving window)</a:t>
            </a:r>
          </a:p>
          <a:p>
            <a:pPr lvl="1"/>
            <a:r>
              <a:rPr lang="en-US" dirty="0" smtClean="0"/>
              <a:t>Surface dataset utilizing 80 data points.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for S&amp;P500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5181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867400" y="1981200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943600" y="4419600"/>
            <a:ext cx="28194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for WTI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33400" y="1981200"/>
            <a:ext cx="50292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638800" y="1828800"/>
            <a:ext cx="2971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638800" y="4495800"/>
            <a:ext cx="29718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for 10-Year Treasury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457200" y="1905000"/>
            <a:ext cx="5181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791200" y="1981200"/>
            <a:ext cx="2971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5715000" y="4343400"/>
            <a:ext cx="3124200" cy="221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533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Utilizing Topographic Finance to Understand Volatility</vt:lpstr>
      <vt:lpstr>Introduction</vt:lpstr>
      <vt:lpstr>Literature Review</vt:lpstr>
      <vt:lpstr>Literature Review</vt:lpstr>
      <vt:lpstr>Methodology</vt:lpstr>
      <vt:lpstr>The Dataset</vt:lpstr>
      <vt:lpstr>Results for S&amp;P500</vt:lpstr>
      <vt:lpstr>Results for WTI</vt:lpstr>
      <vt:lpstr>Results for 10-Year Treasury</vt:lpstr>
      <vt:lpstr>Conclusion</vt:lpstr>
      <vt:lpstr>Reference</vt:lpstr>
      <vt:lpstr>Contact Information and Publications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Topographic Finance to Understand Volatility</dc:title>
  <dc:creator>Yukia</dc:creator>
  <cp:lastModifiedBy>Yukia</cp:lastModifiedBy>
  <cp:revision>22</cp:revision>
  <dcterms:created xsi:type="dcterms:W3CDTF">2015-08-31T11:17:44Z</dcterms:created>
  <dcterms:modified xsi:type="dcterms:W3CDTF">2015-09-13T23:04:46Z</dcterms:modified>
</cp:coreProperties>
</file>