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71" r:id="rId8"/>
    <p:sldId id="272" r:id="rId9"/>
    <p:sldId id="273" r:id="rId10"/>
    <p:sldId id="261" r:id="rId11"/>
    <p:sldId id="269" r:id="rId12"/>
    <p:sldId id="270" r:id="rId13"/>
    <p:sldId id="262" r:id="rId14"/>
    <p:sldId id="265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1570" y="2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A2DE-E969-4174-9997-F965B232FE7E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C0A7-B416-437C-B375-9530DBA72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A2DE-E969-4174-9997-F965B232FE7E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C0A7-B416-437C-B375-9530DBA72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A2DE-E969-4174-9997-F965B232FE7E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C0A7-B416-437C-B375-9530DBA72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A2DE-E969-4174-9997-F965B232FE7E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C0A7-B416-437C-B375-9530DBA72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A2DE-E969-4174-9997-F965B232FE7E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C0A7-B416-437C-B375-9530DBA72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A2DE-E969-4174-9997-F965B232FE7E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C0A7-B416-437C-B375-9530DBA72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A2DE-E969-4174-9997-F965B232FE7E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C0A7-B416-437C-B375-9530DBA72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A2DE-E969-4174-9997-F965B232FE7E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C0A7-B416-437C-B375-9530DBA72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A2DE-E969-4174-9997-F965B232FE7E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C0A7-B416-437C-B375-9530DBA72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A2DE-E969-4174-9997-F965B232FE7E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C0A7-B416-437C-B375-9530DBA72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A2DE-E969-4174-9997-F965B232FE7E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01C0A7-B416-437C-B375-9530DBA72A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20A2DE-E969-4174-9997-F965B232FE7E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01C0A7-B416-437C-B375-9530DBA72A0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Cortical and Subcortical Computing for Financial Trading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</a:t>
            </a:r>
          </a:p>
          <a:p>
            <a:r>
              <a:rPr lang="en-US" dirty="0" smtClean="0"/>
              <a:t>Dr. Paul Cottrell</a:t>
            </a:r>
          </a:p>
          <a:p>
            <a:r>
              <a:rPr lang="en-US" sz="2000" i="1" dirty="0" smtClean="0"/>
              <a:t>Company: Reykjavik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Artificial Intelligence - EEG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73" y="1847088"/>
            <a:ext cx="8382000" cy="471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SDR Slice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57400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Oil Trading Performance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251" t="36666" r="13749" b="8518"/>
          <a:stretch/>
        </p:blipFill>
        <p:spPr>
          <a:xfrm>
            <a:off x="228600" y="2209800"/>
            <a:ext cx="5636164" cy="3861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8400" y="33528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 performs better than a buy and hold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11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trading the oil market an artificial intelligent system utilizing cortical and subcortical computing can perform better than a buy and hold strategy </a:t>
            </a:r>
            <a:r>
              <a:rPr lang="en-US" dirty="0" smtClean="0"/>
              <a:t>between Jan 3, 2005 through April 21, 2015.</a:t>
            </a:r>
            <a:endParaRPr lang="en-US" dirty="0" smtClean="0"/>
          </a:p>
          <a:p>
            <a:r>
              <a:rPr lang="en-US" dirty="0" smtClean="0"/>
              <a:t>A cortical and subcortical algorithmic system can recognize patterns in a dataset</a:t>
            </a:r>
            <a:r>
              <a:rPr lang="en-US" dirty="0" smtClean="0"/>
              <a:t>, and </a:t>
            </a:r>
            <a:r>
              <a:rPr lang="en-US" dirty="0" smtClean="0"/>
              <a:t>therefore can be utilized to do automatic </a:t>
            </a:r>
            <a:r>
              <a:rPr lang="en-US" dirty="0" smtClean="0"/>
              <a:t>adjustments </a:t>
            </a:r>
            <a:r>
              <a:rPr lang="en-US" dirty="0" smtClean="0"/>
              <a:t>per an objective function.</a:t>
            </a:r>
          </a:p>
          <a:p>
            <a:r>
              <a:rPr lang="en-US" dirty="0" smtClean="0"/>
              <a:t>The computer code overhead is not substantial for trading individual markets. </a:t>
            </a:r>
          </a:p>
          <a:p>
            <a:r>
              <a:rPr lang="en-US" dirty="0" smtClean="0"/>
              <a:t>Adding cortical tissue layers seem to allow for more sematic </a:t>
            </a:r>
            <a:r>
              <a:rPr lang="en-US" dirty="0" smtClean="0"/>
              <a:t>understanding of </a:t>
            </a:r>
            <a:r>
              <a:rPr lang="en-US" dirty="0" smtClean="0"/>
              <a:t>environment for better trading determination.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6446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err="1" smtClean="0"/>
              <a:t>Geortzel</a:t>
            </a:r>
            <a:r>
              <a:rPr lang="en-US" sz="1600" dirty="0" smtClean="0"/>
              <a:t>, </a:t>
            </a:r>
            <a:r>
              <a:rPr lang="en-US" sz="1600" dirty="0" smtClean="0"/>
              <a:t>B</a:t>
            </a:r>
            <a:r>
              <a:rPr lang="en-US" sz="1600" dirty="0" smtClean="0"/>
              <a:t>., </a:t>
            </a:r>
            <a:r>
              <a:rPr lang="en-US" sz="1600" dirty="0" err="1" smtClean="0"/>
              <a:t>Pennachin</a:t>
            </a:r>
            <a:r>
              <a:rPr lang="en-US" sz="1600" dirty="0" smtClean="0"/>
              <a:t>, C., </a:t>
            </a:r>
            <a:r>
              <a:rPr lang="en-US" sz="1600" dirty="0" smtClean="0"/>
              <a:t>&amp; </a:t>
            </a:r>
            <a:r>
              <a:rPr lang="en-US" sz="1600" dirty="0" err="1" smtClean="0"/>
              <a:t>Geisweiller</a:t>
            </a:r>
            <a:r>
              <a:rPr lang="en-US" sz="1600" dirty="0" smtClean="0"/>
              <a:t>, N.</a:t>
            </a:r>
            <a:r>
              <a:rPr lang="en-US" sz="1600" dirty="0" smtClean="0"/>
              <a:t> </a:t>
            </a:r>
            <a:r>
              <a:rPr lang="en-US" sz="1600" dirty="0" smtClean="0"/>
              <a:t>(</a:t>
            </a:r>
            <a:r>
              <a:rPr lang="en-US" sz="1600" dirty="0" smtClean="0"/>
              <a:t>2012). </a:t>
            </a:r>
            <a:r>
              <a:rPr lang="en-US" sz="1600" i="1" dirty="0" smtClean="0"/>
              <a:t>Building better minds: Artificial general intelligence via the </a:t>
            </a:r>
            <a:r>
              <a:rPr lang="en-US" sz="1600" i="1" dirty="0" err="1" smtClean="0"/>
              <a:t>CogPrime</a:t>
            </a:r>
            <a:r>
              <a:rPr lang="en-US" sz="1600" i="1" dirty="0" smtClean="0"/>
              <a:t> Architecture</a:t>
            </a:r>
            <a:r>
              <a:rPr lang="en-US" sz="1600" dirty="0" smtClean="0"/>
              <a:t>. </a:t>
            </a:r>
            <a:endParaRPr lang="en-US" sz="1600" dirty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Goldberg</a:t>
            </a:r>
            <a:r>
              <a:rPr lang="en-US" sz="1600" dirty="0" smtClean="0"/>
              <a:t>, D. E. </a:t>
            </a:r>
            <a:r>
              <a:rPr lang="en-US" sz="1600" dirty="0" smtClean="0"/>
              <a:t>(</a:t>
            </a:r>
            <a:r>
              <a:rPr lang="en-US" sz="1600" dirty="0" smtClean="0"/>
              <a:t>1989). </a:t>
            </a:r>
            <a:r>
              <a:rPr lang="en-US" sz="1600" i="1" dirty="0" smtClean="0"/>
              <a:t>Genetic algorithm in search, optimization, and machine learning</a:t>
            </a:r>
            <a:r>
              <a:rPr lang="en-US" sz="1600" dirty="0" smtClean="0"/>
              <a:t>. </a:t>
            </a:r>
            <a:r>
              <a:rPr lang="en-US" sz="1600" dirty="0" smtClean="0"/>
              <a:t>Addison-Wesley</a:t>
            </a:r>
            <a:r>
              <a:rPr lang="en-US" sz="1600" dirty="0" smtClean="0"/>
              <a:t>.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/>
              <a:t>Hawkins, J., &amp; Blakeslee, Sandra. (2004).  </a:t>
            </a:r>
            <a:r>
              <a:rPr lang="en-US" sz="1600" i="1" dirty="0"/>
              <a:t>On intelligence: How a new understanding of the brain will lead to the creation of truly intelligent machines </a:t>
            </a:r>
            <a:r>
              <a:rPr lang="en-US" sz="1600" dirty="0"/>
              <a:t>.  New York, NY: Henry Holt and Company. LLC</a:t>
            </a:r>
            <a:r>
              <a:rPr lang="en-US" sz="1600" dirty="0" smtClean="0"/>
              <a:t>.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Minsky, M. &amp; </a:t>
            </a:r>
            <a:r>
              <a:rPr lang="en-US" sz="1600" dirty="0" err="1"/>
              <a:t>Papert</a:t>
            </a:r>
            <a:r>
              <a:rPr lang="en-US" sz="1600" dirty="0"/>
              <a:t>, S. (1969). </a:t>
            </a:r>
            <a:r>
              <a:rPr lang="en-US" sz="1600" i="1" dirty="0" err="1"/>
              <a:t>Perceptrons</a:t>
            </a:r>
            <a:r>
              <a:rPr lang="en-US" sz="1600" i="1" dirty="0"/>
              <a:t>: An introduction to computational geometry. </a:t>
            </a:r>
            <a:r>
              <a:rPr lang="en-US" sz="1600" dirty="0"/>
              <a:t>Cambridge, Mass.: MIT Press. ISBN 02622630222.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 err="1"/>
              <a:t>Numenta</a:t>
            </a:r>
            <a:r>
              <a:rPr lang="en-US" sz="1600" dirty="0"/>
              <a:t> (2011). </a:t>
            </a:r>
            <a:r>
              <a:rPr lang="en-US" sz="1600" i="1" dirty="0"/>
              <a:t>Hierarchical Temporal Memory </a:t>
            </a:r>
            <a:r>
              <a:rPr lang="en-US" sz="1600" dirty="0"/>
              <a:t>(White Paper)</a:t>
            </a:r>
            <a:r>
              <a:rPr lang="en-US" sz="1600" i="1" dirty="0"/>
              <a:t>. 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 err="1"/>
              <a:t>Rumelhart</a:t>
            </a:r>
            <a:r>
              <a:rPr lang="en-US" sz="1600" dirty="0"/>
              <a:t>, D. &amp; McClelland, J. (1986). </a:t>
            </a:r>
            <a:r>
              <a:rPr lang="en-US" sz="1600" i="1" dirty="0"/>
              <a:t>Parallel Distributed Processing. </a:t>
            </a:r>
            <a:r>
              <a:rPr lang="en-US" sz="1600" dirty="0"/>
              <a:t>Cambridge, Mass.: MIT Press.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Contact Information and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Paul Cottrell</a:t>
            </a:r>
          </a:p>
          <a:p>
            <a:pPr lvl="1"/>
            <a:r>
              <a:rPr lang="en-US" dirty="0" smtClean="0"/>
              <a:t>pauledwardcottrell@gmail.com</a:t>
            </a:r>
          </a:p>
          <a:p>
            <a:pPr lvl="1"/>
            <a:r>
              <a:rPr lang="en-US" dirty="0" smtClean="0"/>
              <a:t>www.the-studio-reykjavik.com</a:t>
            </a:r>
          </a:p>
          <a:p>
            <a:pPr lvl="1"/>
            <a:r>
              <a:rPr lang="en-US" dirty="0" smtClean="0"/>
              <a:t>@</a:t>
            </a:r>
            <a:r>
              <a:rPr lang="en-US" dirty="0" err="1" smtClean="0"/>
              <a:t>paulcottrell</a:t>
            </a:r>
            <a:r>
              <a:rPr lang="en-US" dirty="0" smtClean="0"/>
              <a:t> (Twitter)</a:t>
            </a:r>
          </a:p>
          <a:p>
            <a:pPr lvl="1"/>
            <a:r>
              <a:rPr lang="en-US" dirty="0" smtClean="0"/>
              <a:t>Paul Cottrell (YouTube)</a:t>
            </a:r>
          </a:p>
          <a:p>
            <a:pPr lvl="1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 descr="chao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4322581"/>
            <a:ext cx="1676400" cy="215441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2299" t="22917" r="71889" b="42708"/>
          <a:stretch>
            <a:fillRect/>
          </a:stretch>
        </p:blipFill>
        <p:spPr bwMode="auto">
          <a:xfrm>
            <a:off x="4793674" y="4343400"/>
            <a:ext cx="1759526" cy="215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t="2500" b="7500"/>
          <a:stretch>
            <a:fillRect/>
          </a:stretch>
        </p:blipFill>
        <p:spPr bwMode="auto">
          <a:xfrm>
            <a:off x="609600" y="4267200"/>
            <a:ext cx="203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4267200"/>
            <a:ext cx="171037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410200" cy="49225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Cortical computing is defined as the use of neural networks to store and process data, which is similar to how the neo-cortex performs activities. (gray matter)</a:t>
            </a:r>
          </a:p>
          <a:p>
            <a:r>
              <a:rPr lang="en-US" dirty="0" smtClean="0"/>
              <a:t>Subcortical computing is defined as the use </a:t>
            </a:r>
            <a:r>
              <a:rPr lang="en-US" dirty="0" smtClean="0"/>
              <a:t>of </a:t>
            </a:r>
            <a:r>
              <a:rPr lang="en-US" dirty="0" smtClean="0"/>
              <a:t>primitive neural activity to store and process data, which is similar to how the limbic system performs activities. (emotion)</a:t>
            </a:r>
          </a:p>
          <a:p>
            <a:r>
              <a:rPr lang="en-US" dirty="0" smtClean="0"/>
              <a:t>Cortical and subcortical computing can be used for algorithmic trading of financial markets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808" y="3962400"/>
            <a:ext cx="2239992" cy="2596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58392"/>
            <a:ext cx="2849233" cy="2136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Sparse distributed representations </a:t>
            </a:r>
            <a:r>
              <a:rPr lang="en-US" dirty="0" smtClean="0"/>
              <a:t>can </a:t>
            </a:r>
            <a:r>
              <a:rPr lang="en-US" dirty="0" smtClean="0"/>
              <a:t>code </a:t>
            </a:r>
            <a:r>
              <a:rPr lang="en-US" dirty="0" smtClean="0"/>
              <a:t>patterns from input signals (</a:t>
            </a:r>
            <a:r>
              <a:rPr lang="en-US" dirty="0" err="1" smtClean="0"/>
              <a:t>Numenta</a:t>
            </a:r>
            <a:r>
              <a:rPr lang="en-US" dirty="0" smtClean="0"/>
              <a:t>, </a:t>
            </a:r>
            <a:r>
              <a:rPr lang="en-US" dirty="0" smtClean="0"/>
              <a:t>2011</a:t>
            </a:r>
            <a:r>
              <a:rPr lang="en-US" dirty="0" smtClean="0"/>
              <a:t>).</a:t>
            </a:r>
            <a:endParaRPr lang="en-US" dirty="0" smtClean="0"/>
          </a:p>
          <a:p>
            <a:r>
              <a:rPr lang="en-US" dirty="0" smtClean="0"/>
              <a:t>Hierarchical temporal memory can be utilized for pattern recognition and prediction (</a:t>
            </a:r>
            <a:r>
              <a:rPr lang="en-US" dirty="0" err="1" smtClean="0"/>
              <a:t>Numenta</a:t>
            </a:r>
            <a:r>
              <a:rPr lang="en-US" dirty="0" smtClean="0"/>
              <a:t>, </a:t>
            </a:r>
            <a:r>
              <a:rPr lang="en-US" dirty="0" smtClean="0"/>
              <a:t>2011</a:t>
            </a:r>
            <a:r>
              <a:rPr lang="en-US" dirty="0" smtClean="0"/>
              <a:t>).</a:t>
            </a:r>
            <a:endParaRPr lang="en-US" dirty="0" smtClean="0"/>
          </a:p>
          <a:p>
            <a:r>
              <a:rPr lang="en-US" dirty="0" smtClean="0"/>
              <a:t>An artificial </a:t>
            </a:r>
            <a:r>
              <a:rPr lang="en-US" dirty="0" smtClean="0"/>
              <a:t>intelligent </a:t>
            </a:r>
            <a:r>
              <a:rPr lang="en-US" dirty="0" smtClean="0"/>
              <a:t>system </a:t>
            </a:r>
            <a:r>
              <a:rPr lang="en-US" dirty="0" smtClean="0"/>
              <a:t>can be developed utilizing similar neurological processes in the human brain pertaining to neural connections (</a:t>
            </a:r>
            <a:r>
              <a:rPr lang="en-US" dirty="0" smtClean="0"/>
              <a:t>Hawkins and Blakeslee, </a:t>
            </a:r>
            <a:r>
              <a:rPr lang="en-US" dirty="0" smtClean="0"/>
              <a:t>2004</a:t>
            </a:r>
            <a:r>
              <a:rPr lang="en-US" dirty="0" smtClean="0"/>
              <a:t>).</a:t>
            </a:r>
            <a:endParaRPr lang="en-US" dirty="0" smtClean="0"/>
          </a:p>
          <a:p>
            <a:pPr marL="274320" lvl="2" indent="-274320">
              <a:buClr>
                <a:schemeClr val="accent3"/>
              </a:buClr>
              <a:buSzPct val="95000"/>
            </a:pPr>
            <a:r>
              <a:rPr lang="en-US" sz="2600" dirty="0" smtClean="0"/>
              <a:t>Artificial neural networks can be utilized for machine learning when using backward propagation (</a:t>
            </a:r>
            <a:r>
              <a:rPr lang="en-US" sz="2600" dirty="0" err="1"/>
              <a:t>Rumelhart</a:t>
            </a:r>
            <a:r>
              <a:rPr lang="en-US" sz="2600" dirty="0"/>
              <a:t> </a:t>
            </a:r>
            <a:r>
              <a:rPr lang="en-US" sz="2600" dirty="0" smtClean="0"/>
              <a:t>and </a:t>
            </a:r>
            <a:r>
              <a:rPr lang="en-US" sz="2600" dirty="0" smtClean="0"/>
              <a:t>McClelland, </a:t>
            </a:r>
            <a:r>
              <a:rPr lang="en-US" sz="2600" dirty="0" smtClean="0"/>
              <a:t>1986)</a:t>
            </a:r>
            <a:endParaRPr lang="en-US" sz="2600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Evolutionary algorithms became computationally feasible (Goldberg, 1989)</a:t>
            </a:r>
          </a:p>
          <a:p>
            <a:r>
              <a:rPr lang="en-US" dirty="0" smtClean="0"/>
              <a:t>The Selfridge pandemonium is a pathway of higher sematic understanding of inputs (Minsky and </a:t>
            </a:r>
            <a:r>
              <a:rPr lang="en-US" dirty="0" err="1" smtClean="0"/>
              <a:t>Papert</a:t>
            </a:r>
            <a:r>
              <a:rPr lang="en-US" dirty="0" smtClean="0"/>
              <a:t>, </a:t>
            </a:r>
            <a:r>
              <a:rPr lang="en-US" dirty="0" smtClean="0"/>
              <a:t>1969).  </a:t>
            </a:r>
            <a:r>
              <a:rPr lang="en-US" dirty="0" smtClean="0"/>
              <a:t>The </a:t>
            </a:r>
            <a:r>
              <a:rPr lang="en-US" dirty="0" err="1"/>
              <a:t>S</a:t>
            </a:r>
            <a:r>
              <a:rPr lang="en-US" dirty="0" err="1" smtClean="0"/>
              <a:t>elfrige</a:t>
            </a:r>
            <a:r>
              <a:rPr lang="en-US" dirty="0" smtClean="0"/>
              <a:t> </a:t>
            </a:r>
            <a:r>
              <a:rPr lang="en-US" dirty="0" smtClean="0"/>
              <a:t>pandemonium is similar to the </a:t>
            </a:r>
            <a:r>
              <a:rPr lang="en-US" dirty="0" err="1" smtClean="0"/>
              <a:t>Numenta</a:t>
            </a:r>
            <a:r>
              <a:rPr lang="en-US" dirty="0" smtClean="0"/>
              <a:t> concept of the hierarchal temporal memory architecture. </a:t>
            </a:r>
          </a:p>
          <a:p>
            <a:r>
              <a:rPr lang="en-US" dirty="0" smtClean="0"/>
              <a:t>The use of a flexible probability between knowledge nodes can allow for pattern recognition and neural plasticity (</a:t>
            </a:r>
            <a:r>
              <a:rPr lang="en-US" dirty="0" err="1" smtClean="0"/>
              <a:t>Geortzel</a:t>
            </a:r>
            <a:r>
              <a:rPr lang="en-US" dirty="0"/>
              <a:t> </a:t>
            </a:r>
            <a:r>
              <a:rPr lang="en-US" dirty="0" smtClean="0"/>
              <a:t>et al., 2012</a:t>
            </a:r>
            <a:r>
              <a:rPr lang="en-US" dirty="0" smtClean="0"/>
              <a:t>).</a:t>
            </a:r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6962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Longitudinal study</a:t>
            </a:r>
          </a:p>
          <a:p>
            <a:r>
              <a:rPr lang="en-US" dirty="0" smtClean="0"/>
              <a:t>Independent Variables</a:t>
            </a:r>
          </a:p>
          <a:p>
            <a:pPr lvl="1"/>
            <a:r>
              <a:rPr lang="en-US" dirty="0" smtClean="0"/>
              <a:t>SDR variables (NT charts, Time, Profit, Trading Type, Etc.)</a:t>
            </a:r>
            <a:endParaRPr lang="en-US" dirty="0" smtClean="0"/>
          </a:p>
          <a:p>
            <a:r>
              <a:rPr lang="en-US" dirty="0" smtClean="0"/>
              <a:t>Dependent Variable</a:t>
            </a:r>
          </a:p>
          <a:p>
            <a:pPr lvl="1"/>
            <a:r>
              <a:rPr lang="en-US" dirty="0" smtClean="0"/>
              <a:t>Performance relative to buy/hold strategy</a:t>
            </a:r>
            <a:endParaRPr lang="en-US" dirty="0" smtClean="0"/>
          </a:p>
          <a:p>
            <a:r>
              <a:rPr lang="en-US" dirty="0" smtClean="0"/>
              <a:t>Samples</a:t>
            </a:r>
          </a:p>
          <a:p>
            <a:pPr lvl="1"/>
            <a:r>
              <a:rPr lang="en-US" dirty="0" smtClean="0"/>
              <a:t>West </a:t>
            </a:r>
            <a:r>
              <a:rPr lang="en-US" dirty="0" smtClean="0"/>
              <a:t>Texas Intermediate (WTI</a:t>
            </a:r>
            <a:r>
              <a:rPr lang="en-US" dirty="0" smtClean="0"/>
              <a:t>) from January 3, 2005 through April 21, 2015.</a:t>
            </a: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560320"/>
          </a:xfrm>
        </p:spPr>
        <p:txBody>
          <a:bodyPr>
            <a:normAutofit/>
          </a:bodyPr>
          <a:lstStyle/>
          <a:p>
            <a:r>
              <a:rPr lang="en-US" dirty="0" smtClean="0"/>
              <a:t>Time Series</a:t>
            </a:r>
          </a:p>
          <a:p>
            <a:pPr lvl="1"/>
            <a:r>
              <a:rPr lang="en-US" dirty="0" smtClean="0"/>
              <a:t>Daily closings from </a:t>
            </a:r>
            <a:r>
              <a:rPr lang="en-US" dirty="0" smtClean="0"/>
              <a:t>January</a:t>
            </a:r>
            <a:r>
              <a:rPr lang="en-US" dirty="0" smtClean="0"/>
              <a:t>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, </a:t>
            </a:r>
            <a:r>
              <a:rPr lang="en-US" dirty="0" smtClean="0"/>
              <a:t>2005 through April 21</a:t>
            </a:r>
            <a:r>
              <a:rPr lang="en-US" baseline="30000" dirty="0" smtClean="0"/>
              <a:t>st</a:t>
            </a:r>
            <a:r>
              <a:rPr lang="en-US" dirty="0" smtClean="0"/>
              <a:t>, </a:t>
            </a:r>
            <a:r>
              <a:rPr lang="en-US" dirty="0" smtClean="0"/>
              <a:t>2015.</a:t>
            </a:r>
          </a:p>
          <a:p>
            <a:pPr lvl="1"/>
            <a:r>
              <a:rPr lang="en-US" dirty="0" smtClean="0"/>
              <a:t>From Federal Reserve Economic Data (FRED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425" y="1431984"/>
            <a:ext cx="1334976" cy="89086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248401" y="1812743"/>
            <a:ext cx="727719" cy="2068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2976120" y="1479370"/>
            <a:ext cx="1573365" cy="729751"/>
          </a:xfrm>
          <a:prstGeom prst="cub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Algo</a:t>
            </a:r>
            <a:r>
              <a:rPr lang="en-US" dirty="0" smtClean="0">
                <a:solidFill>
                  <a:schemeClr val="bg1"/>
                </a:solidFill>
              </a:rPr>
              <a:t> #n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549485" y="1758310"/>
            <a:ext cx="727719" cy="2068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7382" y="1344102"/>
            <a:ext cx="937281" cy="9372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/>
          <a:srcRect l="10276" t="8980" r="9348" b="11619"/>
          <a:stretch/>
        </p:blipFill>
        <p:spPr>
          <a:xfrm>
            <a:off x="6501975" y="1326348"/>
            <a:ext cx="966767" cy="9550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25731" y="2413025"/>
            <a:ext cx="551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49156" y="2413025"/>
            <a:ext cx="53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1837" y="2916394"/>
            <a:ext cx="929264" cy="9235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10151" y="3958586"/>
            <a:ext cx="63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Hold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6054405" y="4588361"/>
            <a:ext cx="727719" cy="2068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293447" y="5072670"/>
            <a:ext cx="22289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Profit / Loss</a:t>
            </a:r>
          </a:p>
          <a:p>
            <a:pPr algn="ctr"/>
            <a:r>
              <a:rPr lang="en-US" sz="1400" dirty="0" smtClean="0"/>
              <a:t>+ Association / - Association</a:t>
            </a:r>
            <a:endParaRPr lang="en-US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/>
          <a:srcRect l="10757" t="6474" r="12140" b="5134"/>
          <a:stretch/>
        </p:blipFill>
        <p:spPr>
          <a:xfrm>
            <a:off x="3121285" y="4740570"/>
            <a:ext cx="1472334" cy="1267275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10800000">
            <a:off x="4593620" y="5299921"/>
            <a:ext cx="727719" cy="2068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976120" y="6094808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Neurotransmitter</a:t>
            </a:r>
          </a:p>
          <a:p>
            <a:pPr algn="ctr"/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16200000">
            <a:off x="3500409" y="4253104"/>
            <a:ext cx="727719" cy="2068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n 21"/>
          <p:cNvSpPr/>
          <p:nvPr/>
        </p:nvSpPr>
        <p:spPr>
          <a:xfrm>
            <a:off x="3412117" y="2916394"/>
            <a:ext cx="871981" cy="1042192"/>
          </a:xfrm>
          <a:prstGeom prst="can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SDR*</a:t>
            </a:r>
          </a:p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23" name="Bent Arrow 22"/>
          <p:cNvSpPr/>
          <p:nvPr/>
        </p:nvSpPr>
        <p:spPr>
          <a:xfrm rot="16200000">
            <a:off x="1684808" y="1884452"/>
            <a:ext cx="1288914" cy="2165707"/>
          </a:xfrm>
          <a:prstGeom prst="bentArrow">
            <a:avLst>
              <a:gd name="adj1" fmla="val 12049"/>
              <a:gd name="adj2" fmla="val 12499"/>
              <a:gd name="adj3" fmla="val 25735"/>
              <a:gd name="adj4" fmla="val 4448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04787" y="6490063"/>
            <a:ext cx="26857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*Sparse Distributed Representations (SDR)</a:t>
            </a:r>
            <a:endParaRPr lang="en-US" sz="1100" dirty="0"/>
          </a:p>
        </p:txBody>
      </p:sp>
      <p:sp>
        <p:nvSpPr>
          <p:cNvPr id="25" name="Title 3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New Cognitive Architecture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3464" y="4434840"/>
            <a:ext cx="189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Theoretical Framework:  Pattern recognition via emotional states and trial &amp; error.</a:t>
            </a:r>
            <a:endParaRPr lang="en-US" dirty="0"/>
          </a:p>
        </p:txBody>
      </p:sp>
      <p:sp>
        <p:nvSpPr>
          <p:cNvPr id="3" name="Left-Right Arrow 2"/>
          <p:cNvSpPr/>
          <p:nvPr/>
        </p:nvSpPr>
        <p:spPr>
          <a:xfrm rot="5400000">
            <a:off x="3433524" y="2468711"/>
            <a:ext cx="826005" cy="242316"/>
          </a:xfrm>
          <a:prstGeom prst="leftRightArrow">
            <a:avLst/>
          </a:prstGeom>
          <a:gradFill>
            <a:gsLst>
              <a:gs pos="0">
                <a:schemeClr val="accent1">
                  <a:tint val="98000"/>
                  <a:shade val="25000"/>
                  <a:satMod val="250000"/>
                </a:schemeClr>
              </a:gs>
              <a:gs pos="68000">
                <a:schemeClr val="accent1">
                  <a:tint val="86000"/>
                  <a:satMod val="11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4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Neurotransmitters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10757" t="6474" r="12140" b="5134"/>
          <a:stretch/>
        </p:blipFill>
        <p:spPr>
          <a:xfrm>
            <a:off x="855271" y="2738857"/>
            <a:ext cx="1775055" cy="15278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6030" y="2309465"/>
            <a:ext cx="2429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Neurotransmitter Chart</a:t>
            </a:r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155498" y="2814025"/>
          <a:ext cx="3254728" cy="32237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27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148">
                <a:tc>
                  <a:txBody>
                    <a:bodyPr/>
                    <a:lstStyle/>
                    <a:p>
                      <a:r>
                        <a:rPr lang="en-US" dirty="0" smtClean="0"/>
                        <a:t>Association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Range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370">
                <a:tc>
                  <a:txBody>
                    <a:bodyPr/>
                    <a:lstStyle/>
                    <a:p>
                      <a:r>
                        <a:rPr lang="en-US" dirty="0" smtClean="0"/>
                        <a:t>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r>
                        <a:rPr lang="en-US" baseline="0" dirty="0" smtClean="0"/>
                        <a:t> or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370">
                <a:tc>
                  <a:txBody>
                    <a:bodyPr/>
                    <a:lstStyle/>
                    <a:p>
                      <a:r>
                        <a:rPr lang="en-US" dirty="0" smtClean="0"/>
                        <a:t>Stay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or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370">
                <a:tc>
                  <a:txBody>
                    <a:bodyPr/>
                    <a:lstStyle/>
                    <a:p>
                      <a:r>
                        <a:rPr lang="en-US" dirty="0" smtClean="0"/>
                        <a:t>Fear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1-99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370">
                <a:tc>
                  <a:txBody>
                    <a:bodyPr/>
                    <a:lstStyle/>
                    <a:p>
                      <a:r>
                        <a:rPr lang="en-US" dirty="0" smtClean="0"/>
                        <a:t>Danger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1-99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370">
                <a:tc>
                  <a:txBody>
                    <a:bodyPr/>
                    <a:lstStyle/>
                    <a:p>
                      <a:r>
                        <a:rPr lang="en-US" dirty="0" smtClean="0"/>
                        <a:t>Surprise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1-99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370">
                <a:tc>
                  <a:txBody>
                    <a:bodyPr/>
                    <a:lstStyle/>
                    <a:p>
                      <a:r>
                        <a:rPr lang="en-US" dirty="0" smtClean="0"/>
                        <a:t>Trauma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1-99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370">
                <a:tc>
                  <a:txBody>
                    <a:bodyPr/>
                    <a:lstStyle/>
                    <a:p>
                      <a:r>
                        <a:rPr lang="en-US" dirty="0" smtClean="0"/>
                        <a:t>Protective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1-10 (1 = high risk aversion)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81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SDR Data</a:t>
            </a:r>
            <a:endParaRPr lang="en-US" dirty="0"/>
          </a:p>
        </p:txBody>
      </p:sp>
      <p:sp>
        <p:nvSpPr>
          <p:cNvPr id="3" name="Can 2"/>
          <p:cNvSpPr/>
          <p:nvPr/>
        </p:nvSpPr>
        <p:spPr>
          <a:xfrm>
            <a:off x="844579" y="1992773"/>
            <a:ext cx="1430571" cy="1807963"/>
          </a:xfrm>
          <a:prstGeom prst="can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SDR</a:t>
            </a:r>
          </a:p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89373" y="2329779"/>
            <a:ext cx="578664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in a data structure</a:t>
            </a:r>
          </a:p>
          <a:p>
            <a:endParaRPr lang="en-US" dirty="0"/>
          </a:p>
          <a:p>
            <a:r>
              <a:rPr lang="en-US" dirty="0" smtClean="0"/>
              <a:t>Node Name</a:t>
            </a:r>
          </a:p>
          <a:p>
            <a:r>
              <a:rPr lang="en-US" dirty="0" smtClean="0"/>
              <a:t>     +/- association of result on account value</a:t>
            </a:r>
          </a:p>
          <a:p>
            <a:r>
              <a:rPr lang="en-US" dirty="0"/>
              <a:t> </a:t>
            </a:r>
            <a:r>
              <a:rPr lang="en-US" dirty="0" smtClean="0"/>
              <a:t>    Behavior (buy/sell/hold)</a:t>
            </a:r>
          </a:p>
          <a:p>
            <a:r>
              <a:rPr lang="en-US" dirty="0"/>
              <a:t> </a:t>
            </a:r>
            <a:r>
              <a:rPr lang="en-US" dirty="0" smtClean="0"/>
              <a:t>    Neurotransmitter Chart</a:t>
            </a:r>
          </a:p>
          <a:p>
            <a:r>
              <a:rPr lang="en-US" dirty="0" smtClean="0"/>
              <a:t>     Emotional State</a:t>
            </a:r>
          </a:p>
          <a:p>
            <a:r>
              <a:rPr lang="en-US" dirty="0"/>
              <a:t> </a:t>
            </a:r>
            <a:r>
              <a:rPr lang="en-US" dirty="0" smtClean="0"/>
              <a:t>    Time stamp</a:t>
            </a:r>
          </a:p>
          <a:p>
            <a:r>
              <a:rPr lang="en-US" dirty="0"/>
              <a:t> </a:t>
            </a:r>
            <a:r>
              <a:rPr lang="en-US" dirty="0" smtClean="0"/>
              <a:t>    Data from the algorithm </a:t>
            </a:r>
          </a:p>
          <a:p>
            <a:r>
              <a:rPr lang="en-US" dirty="0"/>
              <a:t>	</a:t>
            </a:r>
            <a:r>
              <a:rPr lang="en-US" dirty="0" smtClean="0"/>
              <a:t>Delta of forecast and market price</a:t>
            </a:r>
          </a:p>
          <a:p>
            <a:r>
              <a:rPr lang="en-US" dirty="0"/>
              <a:t>	</a:t>
            </a:r>
            <a:r>
              <a:rPr lang="en-US" dirty="0" smtClean="0"/>
              <a:t>Variable values and parameters for the Algorithm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SDR has a complete history.  Fresher SDR data used in </a:t>
            </a:r>
          </a:p>
          <a:p>
            <a:r>
              <a:rPr lang="en-US" dirty="0"/>
              <a:t>r</a:t>
            </a:r>
            <a:r>
              <a:rPr lang="en-US" dirty="0" smtClean="0"/>
              <a:t>eferencing decisions.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451688" y="4571440"/>
            <a:ext cx="1043192" cy="1385470"/>
          </a:xfrm>
          <a:prstGeom prst="can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SDR</a:t>
            </a:r>
          </a:p>
          <a:p>
            <a:pPr algn="ctr"/>
            <a:r>
              <a:rPr lang="en-US" dirty="0" smtClean="0"/>
              <a:t>Old Data</a:t>
            </a:r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1627448" y="4571439"/>
            <a:ext cx="1022331" cy="1385471"/>
          </a:xfrm>
          <a:prstGeom prst="can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SDR</a:t>
            </a:r>
          </a:p>
          <a:p>
            <a:pPr algn="ctr"/>
            <a:r>
              <a:rPr lang="en-US" dirty="0" smtClean="0"/>
              <a:t>Fresher Data</a:t>
            </a:r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 rot="16200000">
            <a:off x="1147703" y="3960621"/>
            <a:ext cx="822275" cy="502503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</TotalTime>
  <Words>717</Words>
  <Application>Microsoft Office PowerPoint</Application>
  <PresentationFormat>On-screen Show (4:3)</PresentationFormat>
  <Paragraphs>111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Constantia</vt:lpstr>
      <vt:lpstr>Wingdings 2</vt:lpstr>
      <vt:lpstr>Flow</vt:lpstr>
      <vt:lpstr>Cortical and Subcortical Computing for Financial Trading</vt:lpstr>
      <vt:lpstr>Introduction</vt:lpstr>
      <vt:lpstr>Literature Review</vt:lpstr>
      <vt:lpstr>Literature Review</vt:lpstr>
      <vt:lpstr>Methodology</vt:lpstr>
      <vt:lpstr>The Dataset</vt:lpstr>
      <vt:lpstr>PowerPoint Presentation</vt:lpstr>
      <vt:lpstr>Neurotransmitters</vt:lpstr>
      <vt:lpstr>SDR Data</vt:lpstr>
      <vt:lpstr>Artificial Intelligence - EEG</vt:lpstr>
      <vt:lpstr>SDR Slice</vt:lpstr>
      <vt:lpstr>Oil Trading Performance </vt:lpstr>
      <vt:lpstr>Conclusion</vt:lpstr>
      <vt:lpstr>Reference</vt:lpstr>
      <vt:lpstr>Contact Information and Publications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Utilizing Topographic Finance to Understand Volatility</dc:title>
  <dc:creator>Yukia</dc:creator>
  <cp:lastModifiedBy>Paul Cottrell</cp:lastModifiedBy>
  <cp:revision>46</cp:revision>
  <dcterms:created xsi:type="dcterms:W3CDTF">2015-08-31T11:17:44Z</dcterms:created>
  <dcterms:modified xsi:type="dcterms:W3CDTF">2015-12-13T20:06:22Z</dcterms:modified>
</cp:coreProperties>
</file>